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32" r:id="rId4"/>
  </p:sldMasterIdLst>
  <p:notesMasterIdLst>
    <p:notesMasterId r:id="rId14"/>
  </p:notesMasterIdLst>
  <p:handoutMasterIdLst>
    <p:handoutMasterId r:id="rId15"/>
  </p:handoutMasterIdLst>
  <p:sldIdLst>
    <p:sldId id="275" r:id="rId5"/>
    <p:sldId id="276" r:id="rId6"/>
    <p:sldId id="282" r:id="rId7"/>
    <p:sldId id="283" r:id="rId8"/>
    <p:sldId id="284" r:id="rId9"/>
    <p:sldId id="286" r:id="rId10"/>
    <p:sldId id="292" r:id="rId11"/>
    <p:sldId id="291" r:id="rId12"/>
    <p:sldId id="27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260"/>
    <a:srgbClr val="ED7D31"/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48" autoAdjust="0"/>
  </p:normalViewPr>
  <p:slideViewPr>
    <p:cSldViewPr snapToGrid="0">
      <p:cViewPr varScale="1">
        <p:scale>
          <a:sx n="92" d="100"/>
          <a:sy n="92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7/28/19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7/28/19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738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02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35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3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4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113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84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52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26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02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70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70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17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10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1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508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752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50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2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88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9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4.tiff"/><Relationship Id="rId10" Type="http://schemas.microsoft.com/office/2007/relationships/hdphoto" Target="../media/hdphoto2.wdp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Off-page Connector 12">
            <a:extLst>
              <a:ext uri="{FF2B5EF4-FFF2-40B4-BE49-F238E27FC236}">
                <a16:creationId xmlns:a16="http://schemas.microsoft.com/office/drawing/2014/main" id="{EB075974-5CF2-46BD-B44B-EE98DD271A9E}"/>
              </a:ext>
            </a:extLst>
          </p:cNvPr>
          <p:cNvSpPr/>
          <p:nvPr/>
        </p:nvSpPr>
        <p:spPr>
          <a:xfrm>
            <a:off x="132273" y="0"/>
            <a:ext cx="1270957" cy="1368725"/>
          </a:xfrm>
          <a:prstGeom prst="flowChartOffpageConnector">
            <a:avLst/>
          </a:prstGeom>
          <a:solidFill>
            <a:srgbClr val="1A3260">
              <a:alpha val="85882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ERN">
            <a:extLst>
              <a:ext uri="{FF2B5EF4-FFF2-40B4-BE49-F238E27FC236}">
                <a16:creationId xmlns:a16="http://schemas.microsoft.com/office/drawing/2014/main" id="{39008BF5-E0F6-4614-950F-36C0DB6CA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8" y="-126520"/>
            <a:ext cx="1495245" cy="149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358568C-4B6E-4C03-A64A-3849AEC6244F}"/>
              </a:ext>
            </a:extLst>
          </p:cNvPr>
          <p:cNvSpPr txBox="1">
            <a:spLocks/>
          </p:cNvSpPr>
          <p:nvPr/>
        </p:nvSpPr>
        <p:spPr>
          <a:xfrm>
            <a:off x="2525930" y="2720340"/>
            <a:ext cx="7140139" cy="1417320"/>
          </a:xfrm>
          <a:prstGeom prst="rect">
            <a:avLst/>
          </a:prstGeom>
          <a:noFill/>
          <a:ln w="3175">
            <a:solidFill>
              <a:schemeClr val="accent1">
                <a:lumMod val="75000"/>
              </a:schemeClr>
            </a:solidFill>
          </a:ln>
          <a:effectLst>
            <a:glow rad="101600">
              <a:schemeClr val="accent1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  <a:scene3d>
              <a:camera prst="perspectiveRelaxedModerately"/>
              <a:lightRig rig="threePt" dir="t"/>
            </a:scene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6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Light" panose="020B0502040204020203" pitchFamily="34" charset="0"/>
              </a:rPr>
              <a:t>9 Quantum’s Morris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FB7B806-0B6B-4A47-817E-A78032C29245}"/>
              </a:ext>
            </a:extLst>
          </p:cNvPr>
          <p:cNvSpPr/>
          <p:nvPr/>
        </p:nvSpPr>
        <p:spPr>
          <a:xfrm>
            <a:off x="3464943" y="6171951"/>
            <a:ext cx="5262115" cy="708910"/>
          </a:xfrm>
          <a:prstGeom prst="roundRect">
            <a:avLst/>
          </a:prstGeom>
          <a:solidFill>
            <a:srgbClr val="1A3260">
              <a:alpha val="81176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1686A-115C-47B8-900C-9D3AA62906F3}"/>
              </a:ext>
            </a:extLst>
          </p:cNvPr>
          <p:cNvSpPr txBox="1"/>
          <p:nvPr/>
        </p:nvSpPr>
        <p:spPr>
          <a:xfrm>
            <a:off x="3924765" y="6264796"/>
            <a:ext cx="434246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n w="3175">
                  <a:solidFill>
                    <a:srgbClr val="0070C0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Bahnschrift Light" panose="020B0502040204020203" pitchFamily="34" charset="0"/>
              </a:rPr>
              <a:t>Team: “We’ll Figure it Out!”</a:t>
            </a:r>
            <a:endParaRPr lang="en-GB" sz="2800" b="1" dirty="0">
              <a:ln w="3175">
                <a:solidFill>
                  <a:srgbClr val="0070C0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589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197" y="2227414"/>
            <a:ext cx="9313745" cy="3759049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sz="2900" dirty="0"/>
              <a:t>Goals</a:t>
            </a:r>
          </a:p>
          <a:p>
            <a:pPr>
              <a:lnSpc>
                <a:spcPct val="150000"/>
              </a:lnSpc>
            </a:pPr>
            <a:r>
              <a:rPr lang="en-GB" sz="2900" dirty="0"/>
              <a:t>What we Accomplished</a:t>
            </a:r>
          </a:p>
          <a:p>
            <a:pPr>
              <a:lnSpc>
                <a:spcPct val="150000"/>
              </a:lnSpc>
            </a:pPr>
            <a:r>
              <a:rPr lang="en-GB" sz="2900" dirty="0"/>
              <a:t>The Methods</a:t>
            </a:r>
          </a:p>
          <a:p>
            <a:pPr>
              <a:lnSpc>
                <a:spcPct val="150000"/>
              </a:lnSpc>
            </a:pPr>
            <a:r>
              <a:rPr lang="en-GB" sz="2900" dirty="0"/>
              <a:t>Results</a:t>
            </a:r>
          </a:p>
          <a:p>
            <a:pPr>
              <a:lnSpc>
                <a:spcPct val="150000"/>
              </a:lnSpc>
            </a:pPr>
            <a:r>
              <a:rPr lang="en-GB" sz="2900" dirty="0"/>
              <a:t>Benefits and What’s next?</a:t>
            </a:r>
            <a:endParaRPr lang="en-US" sz="2900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B7910B4-D8B2-4BD5-AF16-E353D994A907}"/>
              </a:ext>
            </a:extLst>
          </p:cNvPr>
          <p:cNvSpPr/>
          <p:nvPr/>
        </p:nvSpPr>
        <p:spPr>
          <a:xfrm>
            <a:off x="11524890" y="6192400"/>
            <a:ext cx="605189" cy="587962"/>
          </a:xfrm>
          <a:prstGeom prst="flowChartConnector">
            <a:avLst/>
          </a:prstGeom>
          <a:solidFill>
            <a:srgbClr val="00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50"/>
              </a:spcAft>
            </a:pPr>
            <a:r>
              <a:rPr lang="en-US" sz="2700" dirty="0">
                <a:latin typeface="Abadi Extra Light" panose="020B0204020104020204" pitchFamily="34" charset="0"/>
              </a:rPr>
              <a:t>1</a:t>
            </a:r>
            <a:endParaRPr lang="en-GB" sz="2700" dirty="0">
              <a:latin typeface="Abadi Extra Light" panose="020B02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2D31B0-2E20-4CC4-9EB6-80E5B8A36EBF}"/>
              </a:ext>
            </a:extLst>
          </p:cNvPr>
          <p:cNvSpPr txBox="1">
            <a:spLocks/>
          </p:cNvSpPr>
          <p:nvPr/>
        </p:nvSpPr>
        <p:spPr>
          <a:xfrm>
            <a:off x="3121825" y="264868"/>
            <a:ext cx="6066336" cy="715297"/>
          </a:xfrm>
          <a:prstGeom prst="rect">
            <a:avLst/>
          </a:prstGeom>
          <a:solidFill>
            <a:srgbClr val="ED7D31">
              <a:alpha val="0"/>
            </a:srgbClr>
          </a:solidFill>
          <a:ln w="3175">
            <a:solidFill>
              <a:schemeClr val="bg1"/>
            </a:solidFill>
          </a:ln>
          <a:effectLst>
            <a:glow rad="101600">
              <a:schemeClr val="accent1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  <a:scene3d>
              <a:camera prst="perspectiveRelaxedModerately"/>
              <a:lightRig rig="threePt" dir="t"/>
            </a:scene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95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Light" panose="020B0502040204020203" pitchFamily="34" charset="0"/>
              </a:rPr>
              <a:t> </a:t>
            </a:r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Overview</a:t>
            </a:r>
            <a:endParaRPr lang="en-US" sz="495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095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FF7AD5-BFC0-D24F-8B58-00FB4E363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399"/>
            <a:ext cx="12192000" cy="6683202"/>
          </a:xfrm>
          <a:prstGeom prst="rect">
            <a:avLst/>
          </a:prstGeom>
        </p:spPr>
      </p:pic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273E26F9-EBF2-46B4-AFFC-A8498904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010" y="1982673"/>
            <a:ext cx="6680558" cy="37854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/>
              <a:t>Learning Nine Men’s Morris</a:t>
            </a:r>
          </a:p>
          <a:p>
            <a:pPr>
              <a:lnSpc>
                <a:spcPct val="160000"/>
              </a:lnSpc>
            </a:pPr>
            <a:r>
              <a:rPr lang="en-US" dirty="0"/>
              <a:t>Applying quantum computing methods to solve game problems.</a:t>
            </a:r>
          </a:p>
          <a:p>
            <a:pPr>
              <a:lnSpc>
                <a:spcPct val="160000"/>
              </a:lnSpc>
            </a:pPr>
            <a:r>
              <a:rPr lang="en-US" dirty="0"/>
              <a:t>Building a quantum agent.</a:t>
            </a:r>
          </a:p>
        </p:txBody>
      </p:sp>
      <p:pic>
        <p:nvPicPr>
          <p:cNvPr id="13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F1CBD66-2FC7-6649-A03C-9ACC162163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26" r="31545" b="11174"/>
          <a:stretch/>
        </p:blipFill>
        <p:spPr>
          <a:xfrm>
            <a:off x="8796528" y="1282764"/>
            <a:ext cx="3395472" cy="5575225"/>
          </a:xfrm>
          <a:prstGeom prst="rect">
            <a:avLst/>
          </a:prstGeom>
          <a:effectLst/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B7910B4-D8B2-4BD5-AF16-E353D994A907}"/>
              </a:ext>
            </a:extLst>
          </p:cNvPr>
          <p:cNvSpPr/>
          <p:nvPr/>
        </p:nvSpPr>
        <p:spPr>
          <a:xfrm>
            <a:off x="11524890" y="6192400"/>
            <a:ext cx="605189" cy="587962"/>
          </a:xfrm>
          <a:prstGeom prst="flowChartConnector">
            <a:avLst/>
          </a:prstGeom>
          <a:solidFill>
            <a:srgbClr val="00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50"/>
              </a:spcAft>
            </a:pPr>
            <a:r>
              <a:rPr lang="en-US" sz="2700" dirty="0">
                <a:latin typeface="Abadi Extra Light" panose="020B0204020104020204" pitchFamily="34" charset="0"/>
              </a:rPr>
              <a:t>2</a:t>
            </a:r>
            <a:endParaRPr lang="en-GB" sz="2700" dirty="0">
              <a:latin typeface="Abadi Extra Light" panose="020B0204020104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0C3D87-79DB-AE4D-87AA-3F69801FD980}"/>
              </a:ext>
            </a:extLst>
          </p:cNvPr>
          <p:cNvSpPr txBox="1">
            <a:spLocks/>
          </p:cNvSpPr>
          <p:nvPr/>
        </p:nvSpPr>
        <p:spPr>
          <a:xfrm>
            <a:off x="3121825" y="264868"/>
            <a:ext cx="6066336" cy="715297"/>
          </a:xfrm>
          <a:prstGeom prst="rect">
            <a:avLst/>
          </a:prstGeom>
          <a:solidFill>
            <a:srgbClr val="ED7D31">
              <a:alpha val="0"/>
            </a:srgbClr>
          </a:solidFill>
          <a:ln w="3175">
            <a:solidFill>
              <a:schemeClr val="bg1"/>
            </a:solidFill>
          </a:ln>
          <a:effectLst>
            <a:glow rad="101600">
              <a:schemeClr val="accent1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  <a:scene3d>
              <a:camera prst="perspectiveRelaxedModerately"/>
              <a:lightRig rig="threePt" dir="t"/>
            </a:scene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95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Light" panose="020B0502040204020203" pitchFamily="34" charset="0"/>
              </a:rPr>
              <a:t> </a:t>
            </a:r>
            <a:r>
              <a:rPr lang="en-US" sz="54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Light" panose="020B0502040204020203" pitchFamily="34" charset="0"/>
              </a:rPr>
              <a:t>GOALS</a:t>
            </a:r>
            <a:endParaRPr lang="en-US" sz="4950" cap="none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5549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1B7A20-F4B1-8142-ACA1-4A25542A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399"/>
            <a:ext cx="12192000" cy="6683202"/>
          </a:xfrm>
          <a:prstGeom prst="rect">
            <a:avLst/>
          </a:prstGeom>
        </p:spPr>
      </p:pic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273E26F9-EBF2-46B4-AFFC-A8498904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314" y="1982673"/>
            <a:ext cx="5707787" cy="37854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/>
              <a:t>Built a classical version of Three Men’s Morris.</a:t>
            </a:r>
          </a:p>
          <a:p>
            <a:pPr>
              <a:lnSpc>
                <a:spcPct val="160000"/>
              </a:lnSpc>
            </a:pPr>
            <a:r>
              <a:rPr lang="en-US" dirty="0"/>
              <a:t>Built a GUI</a:t>
            </a:r>
          </a:p>
          <a:p>
            <a:pPr>
              <a:lnSpc>
                <a:spcPct val="160000"/>
              </a:lnSpc>
            </a:pPr>
            <a:r>
              <a:rPr lang="en-US" dirty="0"/>
              <a:t>Created an agent based on quantum computing.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B7910B4-D8B2-4BD5-AF16-E353D994A907}"/>
              </a:ext>
            </a:extLst>
          </p:cNvPr>
          <p:cNvSpPr/>
          <p:nvPr/>
        </p:nvSpPr>
        <p:spPr>
          <a:xfrm>
            <a:off x="11524890" y="6192400"/>
            <a:ext cx="605189" cy="587962"/>
          </a:xfrm>
          <a:prstGeom prst="flowChartConnector">
            <a:avLst/>
          </a:prstGeom>
          <a:solidFill>
            <a:srgbClr val="00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50"/>
              </a:spcAft>
            </a:pPr>
            <a:r>
              <a:rPr lang="en-US" sz="2700" dirty="0">
                <a:latin typeface="Abadi Extra Light" panose="020B0204020104020204" pitchFamily="34" charset="0"/>
              </a:rPr>
              <a:t>1</a:t>
            </a:r>
            <a:endParaRPr lang="en-GB" sz="2700" dirty="0">
              <a:latin typeface="Abadi Extra Light" panose="020B0204020104020204" pitchFamily="34" charset="0"/>
            </a:endParaRP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436D8A6-8D40-884D-8C19-8B0ABE091D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576"/>
          <a:stretch/>
        </p:blipFill>
        <p:spPr>
          <a:xfrm>
            <a:off x="7559977" y="1316735"/>
            <a:ext cx="4632023" cy="55024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BCDC24C-2360-5F45-8D60-9D78726A8C73}"/>
              </a:ext>
            </a:extLst>
          </p:cNvPr>
          <p:cNvSpPr txBox="1">
            <a:spLocks/>
          </p:cNvSpPr>
          <p:nvPr/>
        </p:nvSpPr>
        <p:spPr>
          <a:xfrm>
            <a:off x="2041415" y="374611"/>
            <a:ext cx="8109169" cy="715297"/>
          </a:xfrm>
          <a:prstGeom prst="rect">
            <a:avLst/>
          </a:prstGeom>
          <a:solidFill>
            <a:srgbClr val="ED7D31">
              <a:alpha val="0"/>
            </a:srgbClr>
          </a:solidFill>
          <a:ln w="3175">
            <a:solidFill>
              <a:schemeClr val="bg1"/>
            </a:solidFill>
          </a:ln>
          <a:effectLst>
            <a:glow rad="101600">
              <a:schemeClr val="accent1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  <a:scene3d>
              <a:camera prst="perspectiveRelaxedModerately"/>
              <a:lightRig rig="threePt" dir="t"/>
            </a:scene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95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Light" panose="020B0502040204020203" pitchFamily="34" charset="0"/>
              </a:rPr>
              <a:t> </a:t>
            </a:r>
            <a:r>
              <a:rPr lang="en-US" sz="54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Light" panose="020B0502040204020203" pitchFamily="34" charset="0"/>
              </a:rPr>
              <a:t>What we Accomplished</a:t>
            </a:r>
            <a:endParaRPr lang="en-US" sz="4950" cap="none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Flowchart: Connector 8">
            <a:extLst>
              <a:ext uri="{FF2B5EF4-FFF2-40B4-BE49-F238E27FC236}">
                <a16:creationId xmlns:a16="http://schemas.microsoft.com/office/drawing/2014/main" id="{34F0CB14-E90A-1C46-8E67-CF6E64D8AF69}"/>
              </a:ext>
            </a:extLst>
          </p:cNvPr>
          <p:cNvSpPr/>
          <p:nvPr/>
        </p:nvSpPr>
        <p:spPr>
          <a:xfrm>
            <a:off x="11555850" y="6211809"/>
            <a:ext cx="605189" cy="587962"/>
          </a:xfrm>
          <a:prstGeom prst="flowChartConnector">
            <a:avLst/>
          </a:prstGeom>
          <a:solidFill>
            <a:srgbClr val="00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50"/>
              </a:spcAft>
            </a:pPr>
            <a:r>
              <a:rPr lang="en-US" sz="2700" dirty="0">
                <a:latin typeface="Abadi Extra Light" panose="020B0204020104020204" pitchFamily="34" charset="0"/>
              </a:rPr>
              <a:t>3</a:t>
            </a:r>
            <a:endParaRPr lang="en-GB" sz="27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744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894F29E-35EF-D045-ABEB-87A231758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399"/>
            <a:ext cx="12192000" cy="6683202"/>
          </a:xfrm>
          <a:prstGeom prst="rect">
            <a:avLst/>
          </a:prstGeom>
        </p:spPr>
      </p:pic>
      <p:pic>
        <p:nvPicPr>
          <p:cNvPr id="6" name="Content Placeholder 5" descr="A picture containing object, watch&#10;&#10;Description automatically generated">
            <a:extLst>
              <a:ext uri="{FF2B5EF4-FFF2-40B4-BE49-F238E27FC236}">
                <a16:creationId xmlns:a16="http://schemas.microsoft.com/office/drawing/2014/main" id="{241B2D99-AE93-F246-B8BA-B80ADC49E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70731" y="1941192"/>
            <a:ext cx="3698136" cy="713759"/>
          </a:xfrm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B7910B4-D8B2-4BD5-AF16-E353D994A907}"/>
              </a:ext>
            </a:extLst>
          </p:cNvPr>
          <p:cNvSpPr/>
          <p:nvPr/>
        </p:nvSpPr>
        <p:spPr>
          <a:xfrm>
            <a:off x="11524890" y="6192400"/>
            <a:ext cx="605189" cy="587962"/>
          </a:xfrm>
          <a:prstGeom prst="flowChartConnector">
            <a:avLst/>
          </a:prstGeom>
          <a:solidFill>
            <a:srgbClr val="00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50"/>
              </a:spcAft>
            </a:pPr>
            <a:r>
              <a:rPr lang="en-US" sz="2700" dirty="0">
                <a:latin typeface="Abadi Extra Light" panose="020B0204020104020204" pitchFamily="34" charset="0"/>
              </a:rPr>
              <a:t>4</a:t>
            </a:r>
            <a:endParaRPr lang="en-GB" sz="2700" dirty="0">
              <a:latin typeface="Abadi Extra Light" panose="020B0204020104020204" pitchFamily="34" charset="0"/>
            </a:endParaRPr>
          </a:p>
        </p:txBody>
      </p:sp>
      <p:pic>
        <p:nvPicPr>
          <p:cNvPr id="10" name="Picture 9" descr="A picture containing sky&#10;&#10;Description automatically generated">
            <a:extLst>
              <a:ext uri="{FF2B5EF4-FFF2-40B4-BE49-F238E27FC236}">
                <a16:creationId xmlns:a16="http://schemas.microsoft.com/office/drawing/2014/main" id="{7AF388A3-97F8-6844-8838-855BDD18E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033051"/>
            <a:ext cx="4859197" cy="3644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AD921-077B-9A45-81C4-A36C862B9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243" y="2943701"/>
            <a:ext cx="3051111" cy="30511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5F31AA0-9FB6-1340-9BA6-5DA6F268ADC8}"/>
              </a:ext>
            </a:extLst>
          </p:cNvPr>
          <p:cNvSpPr txBox="1">
            <a:spLocks/>
          </p:cNvSpPr>
          <p:nvPr/>
        </p:nvSpPr>
        <p:spPr>
          <a:xfrm>
            <a:off x="2041415" y="374611"/>
            <a:ext cx="8109169" cy="715297"/>
          </a:xfrm>
          <a:prstGeom prst="rect">
            <a:avLst/>
          </a:prstGeom>
          <a:solidFill>
            <a:srgbClr val="ED7D31">
              <a:alpha val="0"/>
            </a:srgbClr>
          </a:solidFill>
          <a:ln w="3175">
            <a:solidFill>
              <a:schemeClr val="bg1"/>
            </a:solidFill>
          </a:ln>
          <a:effectLst>
            <a:glow rad="101600">
              <a:schemeClr val="accent1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  <a:scene3d>
              <a:camera prst="perspectiveRelaxedModerately"/>
              <a:lightRig rig="threePt" dir="t"/>
            </a:scene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95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Light" panose="020B0502040204020203" pitchFamily="34" charset="0"/>
              </a:rPr>
              <a:t> </a:t>
            </a:r>
            <a:r>
              <a:rPr lang="en-US" sz="54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Light" panose="020B0502040204020203" pitchFamily="34" charset="0"/>
              </a:rPr>
              <a:t>The Method</a:t>
            </a:r>
            <a:endParaRPr lang="en-US" sz="4950" cap="none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4806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269658-B62A-004D-B12C-EE3EAF653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399"/>
            <a:ext cx="12192000" cy="668320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108516-7A3A-A54D-9737-045E86D2E9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804"/>
          <a:stretch/>
        </p:blipFill>
        <p:spPr>
          <a:xfrm>
            <a:off x="6640472" y="1712406"/>
            <a:ext cx="4992182" cy="3873937"/>
          </a:xfrm>
          <a:prstGeom prst="rect">
            <a:avLst/>
          </a:prstGeom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B7910B4-D8B2-4BD5-AF16-E353D994A907}"/>
              </a:ext>
            </a:extLst>
          </p:cNvPr>
          <p:cNvSpPr/>
          <p:nvPr/>
        </p:nvSpPr>
        <p:spPr>
          <a:xfrm>
            <a:off x="11524890" y="6192400"/>
            <a:ext cx="605189" cy="587962"/>
          </a:xfrm>
          <a:prstGeom prst="flowChartConnector">
            <a:avLst/>
          </a:prstGeom>
          <a:solidFill>
            <a:srgbClr val="00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50"/>
              </a:spcAft>
            </a:pPr>
            <a:r>
              <a:rPr lang="en-US" sz="2700" dirty="0">
                <a:latin typeface="Abadi Extra Light" panose="020B0204020104020204" pitchFamily="34" charset="0"/>
              </a:rPr>
              <a:t>5</a:t>
            </a:r>
            <a:endParaRPr lang="en-GB" sz="2700" dirty="0">
              <a:latin typeface="Abadi Extra Light" panose="020B0204020104020204" pitchFamily="34" charset="0"/>
            </a:endParaRP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9B091A-07A7-FA4E-89A6-C408417866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687"/>
          <a:stretch/>
        </p:blipFill>
        <p:spPr>
          <a:xfrm>
            <a:off x="315277" y="2606502"/>
            <a:ext cx="5904634" cy="16368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E0E4E62-A5AC-E14B-8A3C-013AEB9F00C1}"/>
              </a:ext>
            </a:extLst>
          </p:cNvPr>
          <p:cNvSpPr txBox="1">
            <a:spLocks/>
          </p:cNvSpPr>
          <p:nvPr/>
        </p:nvSpPr>
        <p:spPr>
          <a:xfrm>
            <a:off x="2041415" y="374611"/>
            <a:ext cx="8109169" cy="715297"/>
          </a:xfrm>
          <a:prstGeom prst="rect">
            <a:avLst/>
          </a:prstGeom>
          <a:solidFill>
            <a:srgbClr val="ED7D31">
              <a:alpha val="0"/>
            </a:srgbClr>
          </a:solidFill>
          <a:ln w="3175">
            <a:solidFill>
              <a:schemeClr val="bg1"/>
            </a:solidFill>
          </a:ln>
          <a:effectLst>
            <a:glow rad="101600">
              <a:schemeClr val="accent1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  <a:scene3d>
              <a:camera prst="perspectiveRelaxedModerately"/>
              <a:lightRig rig="threePt" dir="t"/>
            </a:scene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95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Light" panose="020B0502040204020203" pitchFamily="34" charset="0"/>
              </a:rPr>
              <a:t> </a:t>
            </a:r>
            <a:r>
              <a:rPr lang="en-US" sz="54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Light" panose="020B0502040204020203" pitchFamily="34" charset="0"/>
              </a:rPr>
              <a:t>Initial Results</a:t>
            </a:r>
            <a:endParaRPr lang="en-US" sz="4950" cap="none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ECA040-5AEC-AE4B-A6A7-BE207B493D9E}"/>
              </a:ext>
            </a:extLst>
          </p:cNvPr>
          <p:cNvSpPr txBox="1">
            <a:spLocks/>
          </p:cNvSpPr>
          <p:nvPr/>
        </p:nvSpPr>
        <p:spPr>
          <a:xfrm>
            <a:off x="380991" y="5856441"/>
            <a:ext cx="5773206" cy="715297"/>
          </a:xfrm>
          <a:prstGeom prst="rect">
            <a:avLst/>
          </a:prstGeom>
          <a:noFill/>
          <a:ln w="3175">
            <a:noFill/>
          </a:ln>
          <a:effectLst>
            <a:glow rad="101600">
              <a:schemeClr val="accent1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3 men’s </a:t>
            </a:r>
            <a:r>
              <a:rPr lang="en-US" b="1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morris</a:t>
            </a:r>
            <a:endParaRPr lang="en-US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1C001C4-1521-F544-8436-7B3F9B5C0E35}"/>
              </a:ext>
            </a:extLst>
          </p:cNvPr>
          <p:cNvSpPr txBox="1">
            <a:spLocks/>
          </p:cNvSpPr>
          <p:nvPr/>
        </p:nvSpPr>
        <p:spPr>
          <a:xfrm>
            <a:off x="5751684" y="5808199"/>
            <a:ext cx="5773206" cy="715297"/>
          </a:xfrm>
          <a:prstGeom prst="rect">
            <a:avLst/>
          </a:prstGeom>
          <a:noFill/>
          <a:ln w="3175">
            <a:noFill/>
          </a:ln>
          <a:effectLst>
            <a:glow rad="101600">
              <a:schemeClr val="accent1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9 men’s </a:t>
            </a:r>
            <a:r>
              <a:rPr lang="en-US" b="1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morris</a:t>
            </a:r>
            <a:endParaRPr lang="en-US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5846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57240D-9532-1B4D-BF4F-D48BFBDD9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1921" y="21233"/>
            <a:ext cx="12192000" cy="668320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197" y="2227414"/>
            <a:ext cx="9313745" cy="24031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00" dirty="0"/>
              <a:t> </a:t>
            </a:r>
          </a:p>
          <a:p>
            <a:pPr marL="0" indent="0">
              <a:buNone/>
            </a:pPr>
            <a:endParaRPr lang="en-US" sz="1275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B7910B4-D8B2-4BD5-AF16-E353D994A907}"/>
              </a:ext>
            </a:extLst>
          </p:cNvPr>
          <p:cNvSpPr/>
          <p:nvPr/>
        </p:nvSpPr>
        <p:spPr>
          <a:xfrm>
            <a:off x="11524890" y="6192400"/>
            <a:ext cx="605189" cy="587962"/>
          </a:xfrm>
          <a:prstGeom prst="flowChartConnector">
            <a:avLst/>
          </a:prstGeom>
          <a:solidFill>
            <a:srgbClr val="00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50"/>
              </a:spcAft>
            </a:pPr>
            <a:r>
              <a:rPr lang="en-US" sz="2700" dirty="0">
                <a:latin typeface="Abadi Extra Light" panose="020B0204020104020204" pitchFamily="34" charset="0"/>
              </a:rPr>
              <a:t>6</a:t>
            </a:r>
            <a:endParaRPr lang="en-GB" sz="2700" dirty="0">
              <a:latin typeface="Abadi Extra Light" panose="020B0204020104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28E472-081C-F244-B3A9-E4425835B82F}"/>
              </a:ext>
            </a:extLst>
          </p:cNvPr>
          <p:cNvSpPr txBox="1">
            <a:spLocks/>
          </p:cNvSpPr>
          <p:nvPr/>
        </p:nvSpPr>
        <p:spPr>
          <a:xfrm>
            <a:off x="2041415" y="258663"/>
            <a:ext cx="8109169" cy="715297"/>
          </a:xfrm>
          <a:prstGeom prst="rect">
            <a:avLst/>
          </a:prstGeom>
          <a:solidFill>
            <a:srgbClr val="ED7D31">
              <a:alpha val="0"/>
            </a:srgbClr>
          </a:solidFill>
          <a:ln w="3175">
            <a:solidFill>
              <a:schemeClr val="bg1"/>
            </a:solidFill>
          </a:ln>
          <a:effectLst>
            <a:glow rad="101600">
              <a:schemeClr val="accent1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  <a:scene3d>
              <a:camera prst="perspectiveRelaxedModerately"/>
              <a:lightRig rig="threePt" dir="t"/>
            </a:scene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95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Light" panose="020B0502040204020203" pitchFamily="34" charset="0"/>
              </a:rPr>
              <a:t> </a:t>
            </a:r>
            <a:r>
              <a:rPr lang="en-US" sz="54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Light" panose="020B0502040204020203" pitchFamily="34" charset="0"/>
              </a:rPr>
              <a:t>Final Result</a:t>
            </a:r>
            <a:endParaRPr lang="en-US" sz="4950" cap="none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" name="draw_fast">
            <a:hlinkClick r:id="" action="ppaction://media"/>
            <a:extLst>
              <a:ext uri="{FF2B5EF4-FFF2-40B4-BE49-F238E27FC236}">
                <a16:creationId xmlns:a16="http://schemas.microsoft.com/office/drawing/2014/main" id="{122BD519-AAA0-9F45-9DA1-F409949AFE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7" y="1199299"/>
            <a:ext cx="6327648" cy="57425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E9AFA6-0BC8-A147-81C8-67DE3F52DB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47" b="97638" l="4000" r="96000">
                        <a14:foregroundMark x1="31566" y1="78226" x2="35807" y2="84677"/>
                        <a14:foregroundMark x1="35807" y1="84677" x2="55614" y2="89919"/>
                        <a14:foregroundMark x1="55614" y1="89919" x2="63036" y2="87673"/>
                        <a14:foregroundMark x1="63036" y1="87673" x2="67277" y2="80012"/>
                        <a14:foregroundMark x1="67277" y1="80012" x2="65735" y2="70334"/>
                        <a14:foregroundMark x1="65735" y1="70334" x2="61012" y2="74654"/>
                        <a14:foregroundMark x1="61012" y1="74654" x2="62940" y2="81452"/>
                        <a14:foregroundMark x1="62940" y1="81452" x2="67807" y2="72120"/>
                        <a14:foregroundMark x1="67807" y1="72120" x2="73157" y2="69182"/>
                        <a14:foregroundMark x1="73157" y1="69182" x2="75614" y2="77189"/>
                        <a14:foregroundMark x1="75614" y1="77189" x2="75277" y2="69470"/>
                        <a14:foregroundMark x1="75277" y1="69470" x2="68964" y2="65265"/>
                        <a14:foregroundMark x1="68964" y1="65265" x2="61108" y2="75403"/>
                        <a14:foregroundMark x1="61108" y1="75403" x2="59566" y2="59735"/>
                        <a14:foregroundMark x1="59566" y1="59735" x2="51518" y2="75922"/>
                        <a14:foregroundMark x1="51518" y1="75922" x2="50120" y2="63018"/>
                        <a14:foregroundMark x1="50120" y1="63018" x2="42747" y2="70680"/>
                        <a14:foregroundMark x1="42747" y1="70680" x2="40048" y2="77535"/>
                        <a14:foregroundMark x1="40048" y1="77535" x2="41494" y2="66475"/>
                        <a14:foregroundMark x1="41494" y1="66475" x2="35807" y2="71025"/>
                        <a14:foregroundMark x1="35807" y1="71025" x2="33783" y2="78283"/>
                        <a14:foregroundMark x1="33783" y1="78283" x2="34651" y2="52131"/>
                        <a14:foregroundMark x1="34651" y1="52131" x2="39181" y2="43433"/>
                        <a14:foregroundMark x1="39181" y1="43433" x2="43518" y2="20853"/>
                        <a14:foregroundMark x1="43518" y1="20853" x2="47422" y2="14862"/>
                        <a14:foregroundMark x1="51365" y1="11809" x2="58506" y2="6279"/>
                        <a14:foregroundMark x1="47422" y1="14862" x2="51365" y2="11809"/>
                        <a14:foregroundMark x1="58506" y1="6279" x2="58988" y2="9793"/>
                        <a14:foregroundMark x1="62892" y1="4551" x2="62699" y2="2247"/>
                        <a14:foregroundMark x1="50024" y1="74021" x2="48867" y2="83353"/>
                        <a14:foregroundMark x1="48867" y1="83353" x2="56530" y2="81452"/>
                        <a14:foregroundMark x1="56530" y1="81452" x2="42458" y2="88018"/>
                        <a14:foregroundMark x1="42458" y1="88018" x2="43952" y2="81106"/>
                        <a14:foregroundMark x1="43952" y1="81106" x2="45060" y2="81048"/>
                        <a14:foregroundMark x1="22940" y1="67166" x2="24530" y2="75173"/>
                        <a14:foregroundMark x1="24530" y1="75173" x2="33687" y2="84274"/>
                        <a14:foregroundMark x1="33687" y1="84274" x2="46602" y2="91417"/>
                        <a14:foregroundMark x1="46602" y1="91417" x2="53301" y2="91935"/>
                        <a14:foregroundMark x1="53301" y1="91935" x2="65928" y2="85138"/>
                        <a14:foregroundMark x1="65928" y1="85138" x2="72916" y2="76152"/>
                        <a14:foregroundMark x1="72916" y1="76152" x2="75470" y2="70161"/>
                        <a14:foregroundMark x1="4434" y1="56336" x2="9253" y2="70910"/>
                        <a14:foregroundMark x1="9253" y1="70910" x2="10988" y2="69816"/>
                        <a14:foregroundMark x1="4964" y1="69009" x2="4096" y2="58122"/>
                        <a14:foregroundMark x1="24867" y1="88882" x2="28289" y2="93030"/>
                        <a14:foregroundMark x1="40675" y1="92742" x2="46940" y2="94412"/>
                        <a14:foregroundMark x1="46940" y1="94412" x2="59470" y2="91820"/>
                        <a14:foregroundMark x1="59470" y1="91820" x2="61880" y2="90323"/>
                        <a14:foregroundMark x1="86699" y1="28283" x2="88337" y2="28053"/>
                        <a14:foregroundMark x1="94169" y1="52995" x2="91904" y2="60541"/>
                        <a14:foregroundMark x1="91904" y1="60541" x2="87807" y2="68030"/>
                        <a14:foregroundMark x1="96048" y1="56567" x2="93880" y2="53341"/>
                        <a14:foregroundMark x1="40048" y1="51728" x2="35904" y2="69124"/>
                        <a14:foregroundMark x1="35904" y1="69124" x2="36096" y2="71601"/>
                        <a14:foregroundMark x1="61783" y1="48099" x2="63181" y2="62385"/>
                        <a14:foregroundMark x1="45542" y1="97581" x2="51373" y2="98214"/>
                        <a14:foregroundMark x1="51373" y1="98214" x2="57205" y2="97638"/>
                        <a14:foregroundMark x1="57205" y1="97638" x2="58602" y2="97005"/>
                        <a14:backgroundMark x1="89735" y1="32546" x2="89735" y2="32546"/>
                        <a14:backgroundMark x1="49687" y1="11809" x2="49687" y2="11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539" y="2275412"/>
            <a:ext cx="2162803" cy="1809458"/>
          </a:xfrm>
          <a:prstGeom prst="rect">
            <a:avLst/>
          </a:prstGeom>
        </p:spPr>
      </p:pic>
      <p:pic>
        <p:nvPicPr>
          <p:cNvPr id="12" name="Picture 11" descr="A graffiti covered wall&#10;&#10;Description automatically generated">
            <a:extLst>
              <a:ext uri="{FF2B5EF4-FFF2-40B4-BE49-F238E27FC236}">
                <a16:creationId xmlns:a16="http://schemas.microsoft.com/office/drawing/2014/main" id="{E65167AE-C382-814A-A516-6FBD77A4C5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27" b="95597" l="4213" r="96472">
                        <a14:foregroundMark x1="51817" y1="16341" x2="35650" y2="29403"/>
                        <a14:foregroundMark x1="35650" y1="29403" x2="43760" y2="21429"/>
                        <a14:foregroundMark x1="43760" y1="21429" x2="24276" y2="33121"/>
                        <a14:foregroundMark x1="24276" y1="33121" x2="36862" y2="17661"/>
                        <a14:foregroundMark x1="36862" y1="17661" x2="28278" y2="20646"/>
                        <a14:foregroundMark x1="28278" y1="20646" x2="20906" y2="25636"/>
                        <a14:foregroundMark x1="20906" y1="25636" x2="31701" y2="11595"/>
                        <a14:foregroundMark x1="31701" y1="11595" x2="14007" y2="38209"/>
                        <a14:foregroundMark x1="14007" y1="38209" x2="26382" y2="33806"/>
                        <a14:foregroundMark x1="26382" y1="33806" x2="23960" y2="46673"/>
                        <a14:foregroundMark x1="23960" y1="46673" x2="18220" y2="53523"/>
                        <a14:foregroundMark x1="18220" y1="53523" x2="14850" y2="92123"/>
                        <a14:foregroundMark x1="31543" y1="39677" x2="28225" y2="48777"/>
                        <a14:foregroundMark x1="28225" y1="48777" x2="32701" y2="58562"/>
                        <a14:foregroundMark x1="32701" y1="58562" x2="39389" y2="52250"/>
                        <a14:foregroundMark x1="39389" y1="52250" x2="36282" y2="60225"/>
                        <a14:foregroundMark x1="36282" y1="60225" x2="45129" y2="57828"/>
                        <a14:foregroundMark x1="45129" y1="57828" x2="54186" y2="60470"/>
                        <a14:foregroundMark x1="54186" y1="60470" x2="62507" y2="60421"/>
                        <a14:foregroundMark x1="62507" y1="60421" x2="63244" y2="52935"/>
                        <a14:foregroundMark x1="63244" y1="52935" x2="68826" y2="40558"/>
                        <a14:foregroundMark x1="68826" y1="40558" x2="60242" y2="34247"/>
                        <a14:foregroundMark x1="60242" y1="34247" x2="63138" y2="27544"/>
                        <a14:foregroundMark x1="63138" y1="27544" x2="56977" y2="17613"/>
                        <a14:foregroundMark x1="56977" y1="17613" x2="54081" y2="16732"/>
                        <a14:foregroundMark x1="32070" y1="12916" x2="41706" y2="6507"/>
                        <a14:foregroundMark x1="41706" y1="6507" x2="49658" y2="6996"/>
                        <a14:foregroundMark x1="49658" y1="6996" x2="77620" y2="27935"/>
                        <a14:foregroundMark x1="77620" y1="27935" x2="82938" y2="35225"/>
                        <a14:foregroundMark x1="82938" y1="35225" x2="83570" y2="73581"/>
                        <a14:foregroundMark x1="83570" y1="73581" x2="76672" y2="76419"/>
                        <a14:foregroundMark x1="76672" y1="76419" x2="84939" y2="77397"/>
                        <a14:foregroundMark x1="84939" y1="77397" x2="83728" y2="85519"/>
                        <a14:foregroundMark x1="83728" y1="85519" x2="84202" y2="86791"/>
                        <a14:foregroundMark x1="39810" y1="49217" x2="49026" y2="49560"/>
                        <a14:foregroundMark x1="49026" y1="49560" x2="61717" y2="47456"/>
                        <a14:foregroundMark x1="57978" y1="40949" x2="67667" y2="41536"/>
                        <a14:foregroundMark x1="7741" y1="49364" x2="8320" y2="52446"/>
                        <a14:foregroundMark x1="14955" y1="95597" x2="14955" y2="95597"/>
                        <a14:foregroundMark x1="4265" y1="85323" x2="4265" y2="85323"/>
                        <a14:foregroundMark x1="28436" y1="56898" x2="36124" y2="62133"/>
                        <a14:foregroundMark x1="36124" y1="62133" x2="45182" y2="64775"/>
                        <a14:foregroundMark x1="45182" y1="64775" x2="58136" y2="63650"/>
                        <a14:foregroundMark x1="58136" y1="63650" x2="74460" y2="53474"/>
                        <a14:foregroundMark x1="87572" y1="77886" x2="91732" y2="75000"/>
                        <a14:foregroundMark x1="93418" y1="75734" x2="96472" y2="72554"/>
                        <a14:foregroundMark x1="52501" y1="3327" x2="46445" y2="3620"/>
                        <a14:foregroundMark x1="48025" y1="51272" x2="48025" y2="51272"/>
                        <a14:foregroundMark x1="4265" y1="50587" x2="4634" y2="51468"/>
                        <a14:backgroundMark x1="49078" y1="147" x2="53555" y2="1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580" y="2151487"/>
            <a:ext cx="2086324" cy="224562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44C05D5-F742-164F-A659-F835FE603852}"/>
              </a:ext>
            </a:extLst>
          </p:cNvPr>
          <p:cNvSpPr txBox="1">
            <a:spLocks/>
          </p:cNvSpPr>
          <p:nvPr/>
        </p:nvSpPr>
        <p:spPr>
          <a:xfrm>
            <a:off x="10229510" y="4706258"/>
            <a:ext cx="1438234" cy="706880"/>
          </a:xfrm>
          <a:prstGeom prst="rect">
            <a:avLst/>
          </a:prstGeom>
          <a:solidFill>
            <a:srgbClr val="1A3260"/>
          </a:solidFill>
          <a:ln w="3175">
            <a:noFill/>
          </a:ln>
          <a:effectLst>
            <a:glow rad="101600">
              <a:schemeClr val="accent1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b">
            <a:noAutofit/>
            <a:scene3d>
              <a:camera prst="perspectiveRelaxedModerately"/>
              <a:lightRig rig="threePt" dir="t"/>
            </a:scene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95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Light" panose="020B0502040204020203" pitchFamily="34" charset="0"/>
              </a:rPr>
              <a:t> </a:t>
            </a:r>
            <a:r>
              <a:rPr lang="en-US" sz="54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Light" panose="020B0502040204020203" pitchFamily="34" charset="0"/>
              </a:rPr>
              <a:t>Up</a:t>
            </a:r>
            <a:endParaRPr lang="en-US" sz="495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2663DBC-E2D6-2D4A-84EC-88689CF7E26E}"/>
              </a:ext>
            </a:extLst>
          </p:cNvPr>
          <p:cNvSpPr txBox="1">
            <a:spLocks/>
          </p:cNvSpPr>
          <p:nvPr/>
        </p:nvSpPr>
        <p:spPr>
          <a:xfrm>
            <a:off x="7187183" y="4704790"/>
            <a:ext cx="1887699" cy="708348"/>
          </a:xfrm>
          <a:prstGeom prst="rect">
            <a:avLst/>
          </a:prstGeom>
          <a:solidFill>
            <a:srgbClr val="1A3260"/>
          </a:solidFill>
          <a:ln w="3175">
            <a:noFill/>
          </a:ln>
          <a:effectLst>
            <a:glow rad="101600">
              <a:schemeClr val="accent1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b">
            <a:noAutofit/>
            <a:scene3d>
              <a:camera prst="perspectiveRelaxedModerately"/>
              <a:lightRig rig="threePt" dir="t"/>
            </a:scene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95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Light" panose="020B0502040204020203" pitchFamily="34" charset="0"/>
              </a:rPr>
              <a:t> </a:t>
            </a:r>
            <a:r>
              <a:rPr lang="en-US" sz="54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Light" panose="020B0502040204020203" pitchFamily="34" charset="0"/>
              </a:rPr>
              <a:t>Down</a:t>
            </a:r>
            <a:endParaRPr lang="en-US" sz="495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47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2970214-957B-854F-B529-1E9D2E072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399"/>
            <a:ext cx="12192000" cy="6683202"/>
          </a:xfrm>
          <a:prstGeom prst="rect">
            <a:avLst/>
          </a:prstGeom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B7910B4-D8B2-4BD5-AF16-E353D994A907}"/>
              </a:ext>
            </a:extLst>
          </p:cNvPr>
          <p:cNvSpPr/>
          <p:nvPr/>
        </p:nvSpPr>
        <p:spPr>
          <a:xfrm>
            <a:off x="11524890" y="6192400"/>
            <a:ext cx="605189" cy="587962"/>
          </a:xfrm>
          <a:prstGeom prst="flowChartConnector">
            <a:avLst/>
          </a:prstGeom>
          <a:solidFill>
            <a:srgbClr val="00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50"/>
              </a:spcAft>
            </a:pPr>
            <a:r>
              <a:rPr lang="en-US" sz="2700" dirty="0">
                <a:latin typeface="Abadi Extra Light" panose="020B0204020104020204" pitchFamily="34" charset="0"/>
              </a:rPr>
              <a:t>7</a:t>
            </a:r>
            <a:endParaRPr lang="en-GB" sz="2700" dirty="0">
              <a:latin typeface="Abadi Extra Light" panose="020B02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A2189-B748-7A4A-BDA5-CB956AAB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2035"/>
            <a:ext cx="10515600" cy="4084927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Improved understanding of the </a:t>
            </a:r>
            <a:r>
              <a:rPr lang="en-US" dirty="0" err="1"/>
              <a:t>Ising</a:t>
            </a:r>
            <a:r>
              <a:rPr lang="en-US" dirty="0"/>
              <a:t> Model and of its applicability.</a:t>
            </a:r>
          </a:p>
          <a:p>
            <a:pPr>
              <a:lnSpc>
                <a:spcPct val="150000"/>
              </a:lnSpc>
            </a:pPr>
            <a:r>
              <a:rPr lang="en-US" dirty="0"/>
              <a:t>Developed a simple game that could raise interest in Quantum Machines</a:t>
            </a:r>
          </a:p>
          <a:p>
            <a:pPr>
              <a:lnSpc>
                <a:spcPct val="150000"/>
              </a:lnSpc>
            </a:pPr>
            <a:r>
              <a:rPr lang="en-US" dirty="0"/>
              <a:t>Next? Tuning the coupling constants of the Hamiltonian with Machin Learning techniques.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0EF2025-D833-E04C-9218-91759810CCA7}"/>
              </a:ext>
            </a:extLst>
          </p:cNvPr>
          <p:cNvSpPr txBox="1">
            <a:spLocks/>
          </p:cNvSpPr>
          <p:nvPr/>
        </p:nvSpPr>
        <p:spPr>
          <a:xfrm>
            <a:off x="2041415" y="374420"/>
            <a:ext cx="8109169" cy="715297"/>
          </a:xfrm>
          <a:prstGeom prst="rect">
            <a:avLst/>
          </a:prstGeom>
          <a:solidFill>
            <a:srgbClr val="ED7D31">
              <a:alpha val="0"/>
            </a:srgbClr>
          </a:solidFill>
          <a:ln w="3175">
            <a:solidFill>
              <a:schemeClr val="bg1"/>
            </a:solidFill>
          </a:ln>
          <a:effectLst>
            <a:glow rad="101600">
              <a:schemeClr val="accent1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  <a:scene3d>
              <a:camera prst="perspectiveRelaxedModerately"/>
              <a:lightRig rig="threePt" dir="t"/>
            </a:scene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95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Light" panose="020B0502040204020203" pitchFamily="34" charset="0"/>
              </a:rPr>
              <a:t> </a:t>
            </a:r>
            <a:r>
              <a:rPr lang="en-US" sz="5400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Light" panose="020B0502040204020203" pitchFamily="34" charset="0"/>
              </a:rPr>
              <a:t>Benefits and What’s Next?</a:t>
            </a:r>
            <a:endParaRPr lang="en-US" sz="4950" cap="none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2960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F4FCBA-9A0F-E84B-9D54-2484A7427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713231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197" y="2227414"/>
            <a:ext cx="9313745" cy="24031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900" dirty="0"/>
              <a:t> </a:t>
            </a:r>
          </a:p>
          <a:p>
            <a:pPr marL="0" indent="0">
              <a:buNone/>
            </a:pPr>
            <a:endParaRPr lang="en-US" sz="1275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2D31B0-2E20-4CC4-9EB6-80E5B8A36EBF}"/>
              </a:ext>
            </a:extLst>
          </p:cNvPr>
          <p:cNvSpPr txBox="1">
            <a:spLocks/>
          </p:cNvSpPr>
          <p:nvPr/>
        </p:nvSpPr>
        <p:spPr>
          <a:xfrm>
            <a:off x="490728" y="1755647"/>
            <a:ext cx="11210544" cy="3346704"/>
          </a:xfrm>
          <a:prstGeom prst="rect">
            <a:avLst/>
          </a:prstGeom>
          <a:solidFill>
            <a:srgbClr val="1A3260"/>
          </a:solidFill>
          <a:ln w="3175">
            <a:noFill/>
          </a:ln>
          <a:effectLst>
            <a:glow rad="101600">
              <a:schemeClr val="accent1">
                <a:lumMod val="60000"/>
                <a:lumOff val="40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  <a:scene3d>
              <a:camera prst="perspectiveRelaxedModerately"/>
              <a:lightRig rig="threePt" dir="t"/>
            </a:scene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95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Light" panose="020B0502040204020203" pitchFamily="34" charset="0"/>
              </a:rPr>
              <a:t>Thank you!</a:t>
            </a:r>
          </a:p>
          <a:p>
            <a:pPr algn="ctr"/>
            <a:r>
              <a:rPr lang="en-US" sz="495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Light" panose="020B0502040204020203" pitchFamily="34" charset="0"/>
              </a:rPr>
              <a:t>You are welcome to come and play!</a:t>
            </a:r>
          </a:p>
          <a:p>
            <a:pPr algn="ctr"/>
            <a:r>
              <a:rPr lang="en-US" sz="495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Light" panose="020B0502040204020203" pitchFamily="34" charset="0"/>
              </a:rPr>
              <a:t>:D </a:t>
            </a:r>
          </a:p>
        </p:txBody>
      </p:sp>
    </p:spTree>
    <p:extLst>
      <p:ext uri="{BB962C8B-B14F-4D97-AF65-F5344CB8AC3E}">
        <p14:creationId xmlns:p14="http://schemas.microsoft.com/office/powerpoint/2010/main" val="1786982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C8BF1-B0E4-49A1-808F-40F2AD30E743}">
  <ds:schemaRefs>
    <ds:schemaRef ds:uri="71af3243-3dd4-4a8d-8c0d-dd76da1f02a5"/>
    <ds:schemaRef ds:uri="16c05727-aa75-4e4a-9b5f-8a80a1165891"/>
    <ds:schemaRef ds:uri="http://purl.org/dc/elements/1.1/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2C2F66B-486F-47B1-BC58-6A0FC1A721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Microsoft Macintosh PowerPoint</Application>
  <PresentationFormat>Widescreen</PresentationFormat>
  <Paragraphs>49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Abadi Extra Light</vt:lpstr>
      <vt:lpstr>Arial</vt:lpstr>
      <vt:lpstr>Bahnschrift Light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Raheem Hashmani</dc:creator>
  <cp:lastModifiedBy/>
  <cp:revision>1</cp:revision>
  <dcterms:created xsi:type="dcterms:W3CDTF">2019-07-28T12:52:07Z</dcterms:created>
  <dcterms:modified xsi:type="dcterms:W3CDTF">2019-07-28T15:06:09Z</dcterms:modified>
</cp:coreProperties>
</file>